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0907713" cy="7775575"/>
  <p:notesSz cx="7104063" cy="10234613"/>
  <p:defaultTextStyle>
    <a:defPPr>
      <a:defRPr lang="en-US"/>
    </a:defPPr>
    <a:lvl1pPr marL="0" algn="l" defTabSz="4571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27" algn="l" defTabSz="4571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54" algn="l" defTabSz="4571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81" algn="l" defTabSz="4571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06" algn="l" defTabSz="4571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33" algn="l" defTabSz="4571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60" algn="l" defTabSz="4571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87" algn="l" defTabSz="4571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14" algn="l" defTabSz="4571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16" autoAdjust="0"/>
    <p:restoredTop sz="94660"/>
  </p:normalViewPr>
  <p:slideViewPr>
    <p:cSldViewPr snapToGrid="0">
      <p:cViewPr varScale="1">
        <p:scale>
          <a:sx n="98" d="100"/>
          <a:sy n="98" d="100"/>
        </p:scale>
        <p:origin x="150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78163" cy="512763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4313" y="2"/>
            <a:ext cx="3078162" cy="512763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100"/>
            </a:lvl1pPr>
          </a:lstStyle>
          <a:p>
            <a:fld id="{6595E3CB-36F0-49A8-8B4F-58598767EB85}" type="datetimeFigureOut">
              <a:rPr kumimoji="1" lang="ja-JP" altLang="en-US" smtClean="0"/>
              <a:t>2024/3/23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30300" y="1279525"/>
            <a:ext cx="48450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2" rIns="91425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25" tIns="45712" rIns="91425" bIns="457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853"/>
            <a:ext cx="3078163" cy="512763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4313" y="9721853"/>
            <a:ext cx="3078162" cy="512763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100"/>
            </a:lvl1pPr>
          </a:lstStyle>
          <a:p>
            <a:fld id="{DAE01E33-8F82-4A92-9721-8D6AAB12AD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3953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図プレースホルダー 35"/>
          <p:cNvSpPr>
            <a:spLocks noGrp="1"/>
          </p:cNvSpPr>
          <p:nvPr>
            <p:ph type="pic" sz="quarter" idx="10" hasCustomPrompt="1"/>
          </p:nvPr>
        </p:nvSpPr>
        <p:spPr>
          <a:xfrm>
            <a:off x="198438" y="1546225"/>
            <a:ext cx="3109912" cy="2243138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>
                <a:solidFill>
                  <a:srgbClr val="FF0000"/>
                </a:solidFill>
              </a:defRPr>
            </a:lvl1pPr>
          </a:lstStyle>
          <a:p>
            <a:r>
              <a:rPr kumimoji="1" lang="ja-JP" altLang="en-US" dirty="0"/>
              <a:t>写真を変更する</a:t>
            </a:r>
          </a:p>
        </p:txBody>
      </p:sp>
      <p:sp>
        <p:nvSpPr>
          <p:cNvPr id="38" name="図プレースホルダー 37"/>
          <p:cNvSpPr>
            <a:spLocks noGrp="1"/>
          </p:cNvSpPr>
          <p:nvPr>
            <p:ph type="pic" sz="quarter" idx="11" hasCustomPrompt="1"/>
          </p:nvPr>
        </p:nvSpPr>
        <p:spPr>
          <a:xfrm>
            <a:off x="3686176" y="842963"/>
            <a:ext cx="3562350" cy="4467225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>
                <a:solidFill>
                  <a:srgbClr val="FF0000"/>
                </a:solidFill>
              </a:defRPr>
            </a:lvl1pPr>
          </a:lstStyle>
          <a:p>
            <a:r>
              <a:rPr kumimoji="1" lang="ja-JP" altLang="en-US" dirty="0"/>
              <a:t>写真を変更する</a:t>
            </a:r>
          </a:p>
        </p:txBody>
      </p:sp>
    </p:spTree>
    <p:extLst>
      <p:ext uri="{BB962C8B-B14F-4D97-AF65-F5344CB8AC3E}">
        <p14:creationId xmlns:p14="http://schemas.microsoft.com/office/powerpoint/2010/main" val="1883538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8467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036747" rtl="0" eaLnBrk="1" latinLnBrk="0" hangingPunct="1">
        <a:lnSpc>
          <a:spcPct val="90000"/>
        </a:lnSpc>
        <a:spcBef>
          <a:spcPct val="0"/>
        </a:spcBef>
        <a:buNone/>
        <a:defRPr kumimoji="1" sz="49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9187" indent="-259187" algn="l" defTabSz="1036747" rtl="0" eaLnBrk="1" latinLnBrk="0" hangingPunct="1">
        <a:lnSpc>
          <a:spcPct val="90000"/>
        </a:lnSpc>
        <a:spcBef>
          <a:spcPts val="1134"/>
        </a:spcBef>
        <a:buFont typeface="Arial" panose="020B0604020202020204" pitchFamily="34" charset="0"/>
        <a:buChar char="•"/>
        <a:defRPr kumimoji="1" sz="3175" kern="1200">
          <a:solidFill>
            <a:schemeClr val="tx1"/>
          </a:solidFill>
          <a:latin typeface="+mn-lt"/>
          <a:ea typeface="+mn-ea"/>
          <a:cs typeface="+mn-cs"/>
        </a:defRPr>
      </a:lvl1pPr>
      <a:lvl2pPr marL="777560" indent="-259187" algn="l" defTabSz="1036747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kumimoji="1" sz="2721" kern="1200">
          <a:solidFill>
            <a:schemeClr val="tx1"/>
          </a:solidFill>
          <a:latin typeface="+mn-lt"/>
          <a:ea typeface="+mn-ea"/>
          <a:cs typeface="+mn-cs"/>
        </a:defRPr>
      </a:lvl2pPr>
      <a:lvl3pPr marL="1295933" indent="-259187" algn="l" defTabSz="1036747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kumimoji="1" sz="2268" kern="1200">
          <a:solidFill>
            <a:schemeClr val="tx1"/>
          </a:solidFill>
          <a:latin typeface="+mn-lt"/>
          <a:ea typeface="+mn-ea"/>
          <a:cs typeface="+mn-cs"/>
        </a:defRPr>
      </a:lvl3pPr>
      <a:lvl4pPr marL="1814307" indent="-259187" algn="l" defTabSz="1036747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4pPr>
      <a:lvl5pPr marL="2332680" indent="-259187" algn="l" defTabSz="1036747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5pPr>
      <a:lvl6pPr marL="2851053" indent="-259187" algn="l" defTabSz="1036747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6pPr>
      <a:lvl7pPr marL="3369427" indent="-259187" algn="l" defTabSz="1036747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7pPr>
      <a:lvl8pPr marL="3887800" indent="-259187" algn="l" defTabSz="1036747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8pPr>
      <a:lvl9pPr marL="4406174" indent="-259187" algn="l" defTabSz="1036747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6747" rtl="0" eaLnBrk="1" latinLnBrk="0" hangingPunct="1"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1pPr>
      <a:lvl2pPr marL="518373" algn="l" defTabSz="1036747" rtl="0" eaLnBrk="1" latinLnBrk="0" hangingPunct="1"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1036747" algn="l" defTabSz="1036747" rtl="0" eaLnBrk="1" latinLnBrk="0" hangingPunct="1"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3pPr>
      <a:lvl4pPr marL="1555120" algn="l" defTabSz="1036747" rtl="0" eaLnBrk="1" latinLnBrk="0" hangingPunct="1"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4pPr>
      <a:lvl5pPr marL="2073493" algn="l" defTabSz="1036747" rtl="0" eaLnBrk="1" latinLnBrk="0" hangingPunct="1"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5pPr>
      <a:lvl6pPr marL="2591867" algn="l" defTabSz="1036747" rtl="0" eaLnBrk="1" latinLnBrk="0" hangingPunct="1"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6pPr>
      <a:lvl7pPr marL="3110240" algn="l" defTabSz="1036747" rtl="0" eaLnBrk="1" latinLnBrk="0" hangingPunct="1"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7pPr>
      <a:lvl8pPr marL="3628614" algn="l" defTabSz="1036747" rtl="0" eaLnBrk="1" latinLnBrk="0" hangingPunct="1"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8pPr>
      <a:lvl9pPr marL="4146987" algn="l" defTabSz="1036747" rtl="0" eaLnBrk="1" latinLnBrk="0" hangingPunct="1"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g"/><Relationship Id="rId5" Type="http://schemas.openxmlformats.org/officeDocument/2006/relationships/image" Target="../media/image4.svg"/><Relationship Id="rId10" Type="http://schemas.openxmlformats.org/officeDocument/2006/relationships/image" Target="../media/image9.jp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3D6CD9FA-A0E1-34E1-0DAC-5E8C7005A61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36" t="2216" r="3064" b="2473"/>
          <a:stretch/>
        </p:blipFill>
        <p:spPr>
          <a:xfrm>
            <a:off x="4059798" y="1764545"/>
            <a:ext cx="3384044" cy="4975291"/>
          </a:xfrm>
          <a:prstGeom prst="rect">
            <a:avLst/>
          </a:prstGeom>
        </p:spPr>
      </p:pic>
      <p:sp>
        <p:nvSpPr>
          <p:cNvPr id="91" name="Rectangle 36"/>
          <p:cNvSpPr>
            <a:spLocks noChangeArrowheads="1"/>
          </p:cNvSpPr>
          <p:nvPr/>
        </p:nvSpPr>
        <p:spPr bwMode="auto">
          <a:xfrm>
            <a:off x="-77393" y="-1588"/>
            <a:ext cx="3888590" cy="6745288"/>
          </a:xfrm>
          <a:prstGeom prst="rect">
            <a:avLst/>
          </a:prstGeom>
          <a:solidFill>
            <a:srgbClr val="171C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0EA257D1-CC30-F63F-E22B-DBD9C39C3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82" y="101600"/>
            <a:ext cx="3368672" cy="74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" name="正方形/長方形 111">
            <a:extLst>
              <a:ext uri="{FF2B5EF4-FFF2-40B4-BE49-F238E27FC236}">
                <a16:creationId xmlns:a16="http://schemas.microsoft.com/office/drawing/2014/main" id="{3D46A049-9D31-3A5C-E516-99F8BC30EF86}"/>
              </a:ext>
            </a:extLst>
          </p:cNvPr>
          <p:cNvSpPr/>
          <p:nvPr/>
        </p:nvSpPr>
        <p:spPr>
          <a:xfrm>
            <a:off x="-80963" y="6735115"/>
            <a:ext cx="11001385" cy="116119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7" name="AutoShape 3"/>
          <p:cNvSpPr>
            <a:spLocks noChangeAspect="1" noChangeArrowheads="1" noTextEdit="1"/>
          </p:cNvSpPr>
          <p:nvPr/>
        </p:nvSpPr>
        <p:spPr bwMode="auto">
          <a:xfrm>
            <a:off x="0" y="-1588"/>
            <a:ext cx="10907713" cy="777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75" name="Rectangle 14"/>
          <p:cNvSpPr>
            <a:spLocks noChangeArrowheads="1"/>
          </p:cNvSpPr>
          <p:nvPr/>
        </p:nvSpPr>
        <p:spPr bwMode="auto">
          <a:xfrm>
            <a:off x="3788754" y="96872"/>
            <a:ext cx="71069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/>
            <a:r>
              <a:rPr lang="ja-JP" altLang="en-US" sz="15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☆スーパー、小学校まで徒歩</a:t>
            </a:r>
            <a:r>
              <a:rPr lang="en-US" altLang="ja-JP" sz="15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5</a:t>
            </a:r>
            <a:r>
              <a:rPr lang="ja-JP" altLang="en-US" sz="15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分以内の立地☆</a:t>
            </a:r>
            <a:endParaRPr lang="en-US" altLang="ja-JP" sz="15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 defTabSz="914400"/>
            <a:r>
              <a:rPr lang="ja-JP" altLang="en-US" sz="15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☆下階には住居がないため、小さいお子様がいらっしゃるご家庭でも安心です☆</a:t>
            </a:r>
            <a:endParaRPr lang="en-US" altLang="ja-JP" sz="15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1A890F35-CA28-5A7D-0CB7-A7300F440857}"/>
              </a:ext>
            </a:extLst>
          </p:cNvPr>
          <p:cNvGrpSpPr/>
          <p:nvPr/>
        </p:nvGrpSpPr>
        <p:grpSpPr>
          <a:xfrm>
            <a:off x="7527828" y="1841196"/>
            <a:ext cx="2885030" cy="305034"/>
            <a:chOff x="7867650" y="1744156"/>
            <a:chExt cx="2622550" cy="357188"/>
          </a:xfrm>
        </p:grpSpPr>
        <p:sp>
          <p:nvSpPr>
            <p:cNvPr id="76" name="Rectangle 15"/>
            <p:cNvSpPr>
              <a:spLocks noChangeArrowheads="1"/>
            </p:cNvSpPr>
            <p:nvPr/>
          </p:nvSpPr>
          <p:spPr bwMode="auto">
            <a:xfrm>
              <a:off x="7867650" y="1744156"/>
              <a:ext cx="2622550" cy="357188"/>
            </a:xfrm>
            <a:prstGeom prst="rect">
              <a:avLst/>
            </a:prstGeom>
            <a:solidFill>
              <a:srgbClr val="C9BC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7" name="Rectangle 16"/>
            <p:cNvSpPr>
              <a:spLocks noChangeArrowheads="1"/>
            </p:cNvSpPr>
            <p:nvPr/>
          </p:nvSpPr>
          <p:spPr bwMode="auto">
            <a:xfrm>
              <a:off x="7908925" y="1816150"/>
              <a:ext cx="1509713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914400"/>
              <a:r>
                <a:rPr lang="ja-JP" altLang="ja-JP" sz="1500" dirty="0">
                  <a:solidFill>
                    <a:srgbClr val="40220F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物件概要</a:t>
              </a:r>
              <a:endParaRPr lang="ja-JP" altLang="ja-JP" sz="1500" dirty="0"/>
            </a:p>
          </p:txBody>
        </p:sp>
      </p:grpSp>
      <p:sp>
        <p:nvSpPr>
          <p:cNvPr id="78" name="Rectangle 17"/>
          <p:cNvSpPr>
            <a:spLocks noChangeArrowheads="1"/>
          </p:cNvSpPr>
          <p:nvPr/>
        </p:nvSpPr>
        <p:spPr bwMode="auto">
          <a:xfrm>
            <a:off x="7507395" y="2224842"/>
            <a:ext cx="3262371" cy="4739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/>
            <a:r>
              <a:rPr lang="ja-JP" altLang="ja-JP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■所在</a:t>
            </a:r>
            <a:r>
              <a:rPr lang="ja-JP" altLang="en-US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地：明石市大久保町西島</a:t>
            </a:r>
            <a:r>
              <a:rPr lang="en-US" altLang="ja-JP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227-1</a:t>
            </a:r>
          </a:p>
          <a:p>
            <a:pPr defTabSz="914400"/>
            <a:r>
              <a:rPr lang="ja-JP" altLang="en-US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■専有面積：</a:t>
            </a:r>
            <a:r>
              <a:rPr lang="en-US" altLang="ja-JP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壁芯</a:t>
            </a:r>
            <a:r>
              <a:rPr lang="en-US" altLang="ja-JP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)63.00</a:t>
            </a:r>
            <a:r>
              <a:rPr lang="ja-JP" altLang="en-US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㎡</a:t>
            </a:r>
            <a:endParaRPr lang="en-US" altLang="ja-JP" sz="11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4400"/>
            <a:r>
              <a:rPr lang="ja-JP" altLang="en-US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■バルコニー面積：</a:t>
            </a:r>
            <a:r>
              <a:rPr lang="en-US" altLang="ja-JP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8.55</a:t>
            </a:r>
            <a:r>
              <a:rPr lang="ja-JP" altLang="en-US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㎡</a:t>
            </a:r>
            <a:endParaRPr lang="en-US" altLang="ja-JP" sz="11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4400"/>
            <a:r>
              <a:rPr lang="ja-JP" altLang="en-US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■バルコニー採光：南西向き</a:t>
            </a:r>
            <a:endParaRPr lang="en-US" altLang="ja-JP" sz="11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4400"/>
            <a:r>
              <a:rPr lang="ja-JP" altLang="en-US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■構造等：鉄筋コンクリート造</a:t>
            </a:r>
            <a:r>
              <a:rPr lang="en-US" altLang="ja-JP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階建</a:t>
            </a:r>
            <a:r>
              <a:rPr lang="en-US" altLang="ja-JP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階部分</a:t>
            </a:r>
            <a:endParaRPr lang="en-US" altLang="ja-JP" sz="11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4400"/>
            <a:r>
              <a:rPr lang="ja-JP" altLang="en-US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■間取り：</a:t>
            </a:r>
            <a:r>
              <a:rPr lang="en-US" altLang="ja-JP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2LDK</a:t>
            </a:r>
            <a:r>
              <a:rPr lang="ja-JP" altLang="en-US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＋納戸</a:t>
            </a:r>
            <a:endParaRPr lang="en-US" altLang="ja-JP" sz="11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4400"/>
            <a:r>
              <a:rPr lang="ja-JP" altLang="en-US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■総戸数：</a:t>
            </a:r>
            <a:r>
              <a:rPr lang="en-US" altLang="ja-JP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54</a:t>
            </a:r>
          </a:p>
          <a:p>
            <a:pPr defTabSz="914400"/>
            <a:r>
              <a:rPr lang="ja-JP" altLang="en-US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■築年月：</a:t>
            </a:r>
            <a:r>
              <a:rPr lang="en-US" altLang="ja-JP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1992</a:t>
            </a:r>
            <a:r>
              <a:rPr lang="ja-JP" altLang="en-US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endParaRPr lang="en-US" altLang="ja-JP" sz="11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4400"/>
            <a:r>
              <a:rPr lang="ja-JP" altLang="en-US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■土地権利：所有権</a:t>
            </a:r>
            <a:endParaRPr lang="en-US" altLang="ja-JP" sz="11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4400"/>
            <a:r>
              <a:rPr lang="ja-JP" altLang="en-US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■分譲会社：</a:t>
            </a:r>
            <a:r>
              <a:rPr lang="en-US" altLang="ja-JP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株</a:t>
            </a:r>
            <a:r>
              <a:rPr lang="en-US" altLang="ja-JP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大京　他</a:t>
            </a:r>
            <a:endParaRPr lang="en-US" altLang="ja-JP" sz="11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4400"/>
            <a:r>
              <a:rPr lang="ja-JP" altLang="en-US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■施工会社：明石土建工業</a:t>
            </a:r>
            <a:r>
              <a:rPr lang="en-US" altLang="ja-JP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株</a:t>
            </a:r>
            <a:r>
              <a:rPr lang="en-US" altLang="ja-JP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 defTabSz="914400"/>
            <a:r>
              <a:rPr lang="ja-JP" altLang="en-US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■管理会社：</a:t>
            </a:r>
            <a:r>
              <a:rPr lang="en-US" altLang="ja-JP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株</a:t>
            </a:r>
            <a:r>
              <a:rPr lang="en-US" altLang="ja-JP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穴吹ハウジングサービス</a:t>
            </a:r>
            <a:endParaRPr lang="en-US" altLang="ja-JP" sz="11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4400"/>
            <a:r>
              <a:rPr lang="ja-JP" altLang="en-US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■管理形態：全部委託管理</a:t>
            </a:r>
            <a:endParaRPr lang="en-US" altLang="ja-JP" sz="11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4400"/>
            <a:r>
              <a:rPr lang="ja-JP" altLang="en-US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■管理人：無</a:t>
            </a:r>
            <a:endParaRPr lang="en-US" altLang="ja-JP" sz="11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4400"/>
            <a:r>
              <a:rPr lang="ja-JP" altLang="en-US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■管理費：</a:t>
            </a:r>
            <a:r>
              <a:rPr lang="en-US" altLang="ja-JP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13,200</a:t>
            </a:r>
            <a:r>
              <a:rPr lang="ja-JP" altLang="en-US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円／月</a:t>
            </a:r>
            <a:endParaRPr lang="en-US" altLang="ja-JP" sz="11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4400"/>
            <a:r>
              <a:rPr lang="ja-JP" altLang="en-US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■修繕積立金：</a:t>
            </a:r>
            <a:r>
              <a:rPr lang="en-US" altLang="ja-JP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7,560</a:t>
            </a:r>
            <a:r>
              <a:rPr lang="ja-JP" altLang="en-US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円／月</a:t>
            </a:r>
            <a:endParaRPr lang="en-US" altLang="ja-JP" sz="11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4400"/>
            <a:r>
              <a:rPr lang="ja-JP" altLang="en-US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■敷地内駐車場：空あり</a:t>
            </a:r>
            <a:endParaRPr lang="en-US" altLang="ja-JP" sz="11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4400"/>
            <a:r>
              <a:rPr lang="ja-JP" altLang="en-US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</a:t>
            </a:r>
            <a:r>
              <a:rPr lang="en-US" altLang="ja-JP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(7,000</a:t>
            </a:r>
            <a:r>
              <a:rPr lang="ja-JP" altLang="en-US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10,000</a:t>
            </a:r>
            <a:r>
              <a:rPr lang="ja-JP" altLang="en-US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円／月</a:t>
            </a:r>
            <a:r>
              <a:rPr lang="en-US" altLang="ja-JP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 defTabSz="914400"/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■現況・引渡し時期：空家・相談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4400"/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■取引態様：売主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4400"/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■備考：エレベータ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有り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 defTabSz="914400"/>
            <a:r>
              <a:rPr lang="ja-JP" altLang="en-US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ペット飼育不可</a:t>
            </a:r>
            <a:endParaRPr lang="en-US" altLang="ja-JP" sz="11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4400"/>
            <a:r>
              <a:rPr lang="ja-JP" altLang="en-US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■報酬：</a:t>
            </a:r>
            <a:r>
              <a:rPr lang="en-US" altLang="ja-JP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税込</a:t>
            </a:r>
            <a:r>
              <a:rPr lang="en-US" altLang="ja-JP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)3</a:t>
            </a:r>
            <a:r>
              <a:rPr lang="ja-JP" altLang="en-US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％</a:t>
            </a:r>
            <a:endParaRPr lang="en-US" altLang="ja-JP" sz="11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4400"/>
            <a:endParaRPr lang="ja-JP" altLang="ja-JP" sz="1100" dirty="0"/>
          </a:p>
          <a:p>
            <a:pPr defTabSz="914400"/>
            <a:endParaRPr lang="ja-JP" altLang="ja-JP" sz="1100" dirty="0"/>
          </a:p>
          <a:p>
            <a:pPr defTabSz="914400"/>
            <a:endParaRPr lang="ja-JP" altLang="ja-JP" sz="1100" dirty="0"/>
          </a:p>
          <a:p>
            <a:pPr defTabSz="914400"/>
            <a:endParaRPr lang="ja-JP" altLang="ja-JP" sz="1100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346A7568-E059-7544-9998-D9A0D0F8CE68}"/>
              </a:ext>
            </a:extLst>
          </p:cNvPr>
          <p:cNvGrpSpPr/>
          <p:nvPr/>
        </p:nvGrpSpPr>
        <p:grpSpPr>
          <a:xfrm>
            <a:off x="7099108" y="6279786"/>
            <a:ext cx="1993582" cy="390410"/>
            <a:chOff x="7424106" y="5965798"/>
            <a:chExt cx="1993582" cy="390410"/>
          </a:xfrm>
        </p:grpSpPr>
        <p:pic>
          <p:nvPicPr>
            <p:cNvPr id="69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4106" y="5991834"/>
              <a:ext cx="1465213" cy="3643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" name="Rectangle 10"/>
            <p:cNvSpPr>
              <a:spLocks noChangeArrowheads="1"/>
            </p:cNvSpPr>
            <p:nvPr/>
          </p:nvSpPr>
          <p:spPr bwMode="auto">
            <a:xfrm>
              <a:off x="7499988" y="5965798"/>
              <a:ext cx="1917700" cy="384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914400"/>
              <a:r>
                <a:rPr lang="ja-JP" altLang="ja-JP" sz="2500" dirty="0">
                  <a:solidFill>
                    <a:srgbClr val="40220F"/>
                  </a:solidFill>
                  <a:latin typeface="HGS明朝B" panose="02020800000000000000" pitchFamily="18" charset="-128"/>
                  <a:ea typeface="HGS明朝B" panose="02020800000000000000" pitchFamily="18" charset="-128"/>
                </a:rPr>
                <a:t>販売</a:t>
              </a:r>
              <a:r>
                <a:rPr lang="ja-JP" altLang="en-US" sz="2500" dirty="0">
                  <a:solidFill>
                    <a:srgbClr val="40220F"/>
                  </a:solidFill>
                  <a:latin typeface="HGS明朝B" panose="02020800000000000000" pitchFamily="18" charset="-128"/>
                  <a:ea typeface="HGS明朝B" panose="02020800000000000000" pitchFamily="18" charset="-128"/>
                </a:rPr>
                <a:t>価格</a:t>
              </a:r>
              <a:endParaRPr lang="ja-JP" altLang="ja-JP" sz="2500" dirty="0">
                <a:latin typeface="HGS明朝B" panose="02020800000000000000" pitchFamily="18" charset="-128"/>
                <a:ea typeface="HGS明朝B" panose="02020800000000000000" pitchFamily="18" charset="-128"/>
              </a:endParaRPr>
            </a:p>
          </p:txBody>
        </p:sp>
      </p:grpSp>
      <p:sp>
        <p:nvSpPr>
          <p:cNvPr id="70" name="Rectangle 7"/>
          <p:cNvSpPr>
            <a:spLocks noChangeArrowheads="1"/>
          </p:cNvSpPr>
          <p:nvPr/>
        </p:nvSpPr>
        <p:spPr bwMode="auto">
          <a:xfrm>
            <a:off x="8527364" y="5948694"/>
            <a:ext cx="220860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/>
            <a:r>
              <a:rPr lang="en-US" altLang="ja-JP" sz="50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1,180</a:t>
            </a:r>
            <a:endParaRPr lang="ja-JP" altLang="ja-JP" sz="5000" b="1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92" name="Rectangle 37"/>
          <p:cNvSpPr>
            <a:spLocks noChangeArrowheads="1"/>
          </p:cNvSpPr>
          <p:nvPr/>
        </p:nvSpPr>
        <p:spPr bwMode="auto">
          <a:xfrm>
            <a:off x="180988" y="79342"/>
            <a:ext cx="337343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/>
            <a:r>
              <a:rPr lang="ja-JP" altLang="en-US" sz="2500" b="1" i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ライオンズマンション</a:t>
            </a:r>
            <a:endParaRPr lang="en-US" altLang="ja-JP" sz="2500" b="1" i="1" dirty="0">
              <a:solidFill>
                <a:srgbClr val="FF0000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 defTabSz="914400"/>
            <a:r>
              <a:rPr lang="ja-JP" altLang="en-US" sz="2500" b="1" i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明石江井ヶ島</a:t>
            </a:r>
            <a:endParaRPr lang="ja-JP" altLang="ja-JP" sz="2500" b="1" i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25ED6B0-7987-9B7D-1778-D854BDAAE06C}"/>
              </a:ext>
            </a:extLst>
          </p:cNvPr>
          <p:cNvSpPr txBox="1"/>
          <p:nvPr/>
        </p:nvSpPr>
        <p:spPr>
          <a:xfrm>
            <a:off x="5943977" y="6790886"/>
            <a:ext cx="39164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〒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651-2124 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兵庫県神戸市西区伊川谷町潤和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885-1</a:t>
            </a:r>
          </a:p>
        </p:txBody>
      </p:sp>
      <p:pic>
        <p:nvPicPr>
          <p:cNvPr id="27" name="グラフィックス 26" descr="封筒">
            <a:extLst>
              <a:ext uri="{FF2B5EF4-FFF2-40B4-BE49-F238E27FC236}">
                <a16:creationId xmlns:a16="http://schemas.microsoft.com/office/drawing/2014/main" id="{621F37AF-E7D5-2F0E-8E63-19122A86D13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776045" y="7496974"/>
            <a:ext cx="286997" cy="286997"/>
          </a:xfrm>
          <a:prstGeom prst="rect">
            <a:avLst/>
          </a:prstGeom>
        </p:spPr>
      </p:pic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561E6361-B4E5-3F5A-B59C-07DA489BFD15}"/>
              </a:ext>
            </a:extLst>
          </p:cNvPr>
          <p:cNvSpPr/>
          <p:nvPr/>
        </p:nvSpPr>
        <p:spPr>
          <a:xfrm>
            <a:off x="6874855" y="7465292"/>
            <a:ext cx="2599201" cy="3231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" b="1" dirty="0">
                <a:ln w="0"/>
                <a:latin typeface="游ゴシック Light 見出し"/>
                <a:ea typeface="+mj-ea"/>
              </a:rPr>
              <a:t> </a:t>
            </a:r>
            <a:r>
              <a:rPr lang="en-US" altLang="ja-JP" sz="1500" b="1" dirty="0">
                <a:ln w="0"/>
                <a:latin typeface="游ゴシック Light 見出し"/>
                <a:ea typeface="+mj-ea"/>
              </a:rPr>
              <a:t>fudousan@homestyle21.jp</a:t>
            </a:r>
            <a:endParaRPr lang="ja-JP" altLang="en-US" sz="1500" b="1" dirty="0">
              <a:ln w="0"/>
              <a:latin typeface="游ゴシック Light 見出し"/>
              <a:ea typeface="+mj-ea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0C0A4409-E180-CAC5-B74A-49BD21FA398B}"/>
              </a:ext>
            </a:extLst>
          </p:cNvPr>
          <p:cNvSpPr/>
          <p:nvPr/>
        </p:nvSpPr>
        <p:spPr>
          <a:xfrm>
            <a:off x="6100708" y="7208568"/>
            <a:ext cx="3422251" cy="3231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500" dirty="0">
                <a:ln w="0"/>
                <a:latin typeface="游ゴシック Light 見出し"/>
                <a:ea typeface="+mj-ea"/>
              </a:rPr>
              <a:t> </a:t>
            </a:r>
            <a:r>
              <a:rPr lang="en-US" altLang="ja-JP" sz="1500" b="1" dirty="0">
                <a:ln w="0"/>
                <a:latin typeface="游ゴシック Light 見出し"/>
                <a:ea typeface="+mj-ea"/>
              </a:rPr>
              <a:t>TEL:078-976-2020</a:t>
            </a:r>
            <a:r>
              <a:rPr lang="ja-JP" altLang="en-US" sz="1500" b="1" dirty="0">
                <a:ln w="0"/>
                <a:latin typeface="游ゴシック Light 見出し"/>
                <a:ea typeface="+mj-ea"/>
              </a:rPr>
              <a:t>　</a:t>
            </a:r>
            <a:r>
              <a:rPr lang="en-US" altLang="ja-JP" sz="1500" b="1" dirty="0">
                <a:ln w="0"/>
                <a:latin typeface="游ゴシック Light 見出し"/>
                <a:ea typeface="+mj-ea"/>
              </a:rPr>
              <a:t>FAX:078-976-2121</a:t>
            </a:r>
            <a:endParaRPr lang="ja-JP" altLang="en-US" sz="1500" b="1" dirty="0">
              <a:ln w="0"/>
              <a:latin typeface="游ゴシック Light 見出し"/>
              <a:ea typeface="+mj-ea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BF30315D-A01F-5D01-9555-084B5BD66387}"/>
              </a:ext>
            </a:extLst>
          </p:cNvPr>
          <p:cNvSpPr txBox="1"/>
          <p:nvPr/>
        </p:nvSpPr>
        <p:spPr>
          <a:xfrm>
            <a:off x="12700" y="6813211"/>
            <a:ext cx="60051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/>
              <a:t>兵庫県知事</a:t>
            </a:r>
            <a:r>
              <a:rPr kumimoji="1" lang="en-US" altLang="ja-JP" sz="1000" dirty="0"/>
              <a:t>(2)</a:t>
            </a:r>
            <a:r>
              <a:rPr kumimoji="1" lang="ja-JP" altLang="en-US" sz="1000" dirty="0"/>
              <a:t>第</a:t>
            </a:r>
            <a:r>
              <a:rPr kumimoji="1" lang="en-US" altLang="ja-JP" sz="1000" dirty="0"/>
              <a:t>401531</a:t>
            </a:r>
            <a:r>
              <a:rPr kumimoji="1" lang="ja-JP" altLang="en-US" sz="1000" dirty="0"/>
              <a:t>　</a:t>
            </a:r>
            <a:r>
              <a:rPr kumimoji="1" lang="en-US" altLang="ja-JP" sz="1000" dirty="0"/>
              <a:t>(</a:t>
            </a:r>
            <a:r>
              <a:rPr kumimoji="1" lang="ja-JP" altLang="en-US" sz="1000" dirty="0"/>
              <a:t>一社</a:t>
            </a:r>
            <a:r>
              <a:rPr kumimoji="1" lang="en-US" altLang="ja-JP" sz="1000" dirty="0"/>
              <a:t>)</a:t>
            </a:r>
            <a:r>
              <a:rPr kumimoji="1" lang="ja-JP" altLang="en-US" sz="1000" dirty="0"/>
              <a:t>兵庫県宅地建物取引業協会　</a:t>
            </a:r>
            <a:r>
              <a:rPr kumimoji="1" lang="en-US" altLang="ja-JP" sz="1000" dirty="0"/>
              <a:t>(</a:t>
            </a:r>
            <a:r>
              <a:rPr kumimoji="1" lang="ja-JP" altLang="en-US" sz="1000" dirty="0"/>
              <a:t>公社</a:t>
            </a:r>
            <a:r>
              <a:rPr kumimoji="1" lang="en-US" altLang="ja-JP" sz="1000" dirty="0"/>
              <a:t>)</a:t>
            </a:r>
            <a:r>
              <a:rPr kumimoji="1" lang="ja-JP" altLang="en-US" sz="1000" dirty="0"/>
              <a:t>近畿地区不動産公正取引協議会加盟</a:t>
            </a:r>
          </a:p>
        </p:txBody>
      </p: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DEF77A05-F9AF-D0E7-1DAD-8ED3DCD15F4D}"/>
              </a:ext>
            </a:extLst>
          </p:cNvPr>
          <p:cNvSpPr txBox="1"/>
          <p:nvPr/>
        </p:nvSpPr>
        <p:spPr>
          <a:xfrm>
            <a:off x="9787816" y="6998317"/>
            <a:ext cx="10707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定休日：水曜</a:t>
            </a:r>
          </a:p>
        </p:txBody>
      </p:sp>
      <p:sp>
        <p:nvSpPr>
          <p:cNvPr id="116" name="テキスト ボックス 115">
            <a:extLst>
              <a:ext uri="{FF2B5EF4-FFF2-40B4-BE49-F238E27FC236}">
                <a16:creationId xmlns:a16="http://schemas.microsoft.com/office/drawing/2014/main" id="{8D86195A-C0D4-6F4D-4A8C-AD332A0F12E4}"/>
              </a:ext>
            </a:extLst>
          </p:cNvPr>
          <p:cNvSpPr txBox="1"/>
          <p:nvPr/>
        </p:nvSpPr>
        <p:spPr>
          <a:xfrm>
            <a:off x="9655031" y="6713304"/>
            <a:ext cx="1281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営業時間 </a:t>
            </a:r>
            <a:endParaRPr kumimoji="1"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9:00</a:t>
            </a: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19:00</a:t>
            </a:r>
            <a:endParaRPr kumimoji="1" lang="ja-JP" altLang="en-US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64" name="図 63">
            <a:extLst>
              <a:ext uri="{FF2B5EF4-FFF2-40B4-BE49-F238E27FC236}">
                <a16:creationId xmlns:a16="http://schemas.microsoft.com/office/drawing/2014/main" id="{48C391C9-5A1C-1E5A-052C-C8376B97BEA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341" y="7075948"/>
            <a:ext cx="5104384" cy="662588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CC4DE3C-3124-080F-E56D-813F15E02D7A}"/>
              </a:ext>
            </a:extLst>
          </p:cNvPr>
          <p:cNvSpPr txBox="1"/>
          <p:nvPr/>
        </p:nvSpPr>
        <p:spPr>
          <a:xfrm>
            <a:off x="6685971" y="6975182"/>
            <a:ext cx="21435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株式会社ホーム・スタイル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0BAF2A0-DA5C-83DC-65AA-D49370A1FA41}"/>
              </a:ext>
            </a:extLst>
          </p:cNvPr>
          <p:cNvSpPr txBox="1"/>
          <p:nvPr/>
        </p:nvSpPr>
        <p:spPr>
          <a:xfrm>
            <a:off x="-32822" y="889971"/>
            <a:ext cx="379180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300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山陽電鉄本線</a:t>
            </a:r>
            <a:r>
              <a:rPr lang="ja-JP" altLang="en-US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「江井ヶ島」</a:t>
            </a:r>
            <a:r>
              <a:rPr lang="ja-JP" altLang="ja-JP" sz="1300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駅</a:t>
            </a:r>
            <a:r>
              <a:rPr lang="ja-JP" altLang="en-US" sz="1300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まで徒歩</a:t>
            </a:r>
            <a:r>
              <a:rPr lang="en-US" altLang="ja-JP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lang="ja-JP" altLang="en-US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分</a:t>
            </a:r>
            <a:endParaRPr lang="en-US" altLang="ja-JP" dirty="0">
              <a:solidFill>
                <a:srgbClr val="FFFFFF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" name="Rectangle 14">
            <a:extLst>
              <a:ext uri="{FF2B5EF4-FFF2-40B4-BE49-F238E27FC236}">
                <a16:creationId xmlns:a16="http://schemas.microsoft.com/office/drawing/2014/main" id="{B8281499-A98F-9EAD-F6D7-4B158D4CFF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1931" y="541942"/>
            <a:ext cx="68337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/>
            <a:r>
              <a:rPr lang="en-US" altLang="ja-JP" b="1" dirty="0">
                <a:solidFill>
                  <a:srgbClr val="171C6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【2023</a:t>
            </a:r>
            <a:r>
              <a:rPr lang="ja-JP" altLang="en-US" b="1" dirty="0">
                <a:solidFill>
                  <a:srgbClr val="171C6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年</a:t>
            </a:r>
            <a:r>
              <a:rPr lang="en-US" altLang="ja-JP" b="1" dirty="0">
                <a:solidFill>
                  <a:srgbClr val="171C6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12</a:t>
            </a:r>
            <a:r>
              <a:rPr lang="ja-JP" altLang="en-US" b="1" dirty="0">
                <a:solidFill>
                  <a:srgbClr val="171C6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月　リフォーム済み</a:t>
            </a:r>
            <a:r>
              <a:rPr lang="en-US" altLang="ja-JP" b="1" dirty="0">
                <a:solidFill>
                  <a:srgbClr val="171C6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】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4BCE36C8-ED0D-0E52-F095-AAA907361658}"/>
              </a:ext>
            </a:extLst>
          </p:cNvPr>
          <p:cNvSpPr txBox="1"/>
          <p:nvPr/>
        </p:nvSpPr>
        <p:spPr>
          <a:xfrm>
            <a:off x="10264127" y="6079089"/>
            <a:ext cx="492443" cy="64413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万円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C001E3BA-9A0D-4020-9401-EA3971847C0F}"/>
              </a:ext>
            </a:extLst>
          </p:cNvPr>
          <p:cNvGrpSpPr/>
          <p:nvPr/>
        </p:nvGrpSpPr>
        <p:grpSpPr>
          <a:xfrm>
            <a:off x="9878629" y="7208592"/>
            <a:ext cx="1027384" cy="552729"/>
            <a:chOff x="9878629" y="7208592"/>
            <a:chExt cx="1027384" cy="552729"/>
          </a:xfrm>
        </p:grpSpPr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A4351151-BE89-0680-1B72-CBCB42CD3A97}"/>
                </a:ext>
              </a:extLst>
            </p:cNvPr>
            <p:cNvGrpSpPr/>
            <p:nvPr/>
          </p:nvGrpSpPr>
          <p:grpSpPr>
            <a:xfrm>
              <a:off x="9905745" y="7232247"/>
              <a:ext cx="850106" cy="529074"/>
              <a:chOff x="9705975" y="7290068"/>
              <a:chExt cx="673934" cy="413824"/>
            </a:xfrm>
          </p:grpSpPr>
          <p:sp>
            <p:nvSpPr>
              <p:cNvPr id="18" name="正方形/長方形 17">
                <a:extLst>
                  <a:ext uri="{FF2B5EF4-FFF2-40B4-BE49-F238E27FC236}">
                    <a16:creationId xmlns:a16="http://schemas.microsoft.com/office/drawing/2014/main" id="{F175C6C1-40C1-ABCD-B04A-613ACA4679F3}"/>
                  </a:ext>
                </a:extLst>
              </p:cNvPr>
              <p:cNvSpPr/>
              <p:nvPr/>
            </p:nvSpPr>
            <p:spPr>
              <a:xfrm>
                <a:off x="9705975" y="7290068"/>
                <a:ext cx="336967" cy="129766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n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19" name="正方形/長方形 18">
                <a:extLst>
                  <a:ext uri="{FF2B5EF4-FFF2-40B4-BE49-F238E27FC236}">
                    <a16:creationId xmlns:a16="http://schemas.microsoft.com/office/drawing/2014/main" id="{3E989E0B-14FB-6CBB-F1F3-2837026C3FEC}"/>
                  </a:ext>
                </a:extLst>
              </p:cNvPr>
              <p:cNvSpPr/>
              <p:nvPr/>
            </p:nvSpPr>
            <p:spPr>
              <a:xfrm>
                <a:off x="10042942" y="7290068"/>
                <a:ext cx="336967" cy="129766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n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20" name="正方形/長方形 19">
                <a:extLst>
                  <a:ext uri="{FF2B5EF4-FFF2-40B4-BE49-F238E27FC236}">
                    <a16:creationId xmlns:a16="http://schemas.microsoft.com/office/drawing/2014/main" id="{C6175D8F-A5A6-3AC5-6B62-C6EB7D7F5E34}"/>
                  </a:ext>
                </a:extLst>
              </p:cNvPr>
              <p:cNvSpPr/>
              <p:nvPr/>
            </p:nvSpPr>
            <p:spPr>
              <a:xfrm>
                <a:off x="9705975" y="7419826"/>
                <a:ext cx="336967" cy="283517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n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21" name="正方形/長方形 20">
                <a:extLst>
                  <a:ext uri="{FF2B5EF4-FFF2-40B4-BE49-F238E27FC236}">
                    <a16:creationId xmlns:a16="http://schemas.microsoft.com/office/drawing/2014/main" id="{71E203D2-128C-A7C2-9BAF-4B743729B8A3}"/>
                  </a:ext>
                </a:extLst>
              </p:cNvPr>
              <p:cNvSpPr/>
              <p:nvPr/>
            </p:nvSpPr>
            <p:spPr>
              <a:xfrm>
                <a:off x="10044534" y="7420375"/>
                <a:ext cx="335375" cy="283517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n>
                    <a:solidFill>
                      <a:schemeClr val="tx1"/>
                    </a:solidFill>
                  </a:ln>
                </a:endParaRPr>
              </a:p>
            </p:txBody>
          </p:sp>
        </p:grp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2A732A7F-CDFE-0C0B-855D-9690E43FEB1D}"/>
                </a:ext>
              </a:extLst>
            </p:cNvPr>
            <p:cNvSpPr txBox="1"/>
            <p:nvPr/>
          </p:nvSpPr>
          <p:spPr>
            <a:xfrm>
              <a:off x="9905745" y="7208592"/>
              <a:ext cx="42304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900" dirty="0"/>
                <a:t>担当</a:t>
              </a:r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881B1498-F97F-05B2-A1AC-C3E30CD4DFE7}"/>
                </a:ext>
              </a:extLst>
            </p:cNvPr>
            <p:cNvSpPr txBox="1"/>
            <p:nvPr/>
          </p:nvSpPr>
          <p:spPr>
            <a:xfrm>
              <a:off x="9878629" y="7419323"/>
              <a:ext cx="615328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300" dirty="0">
                  <a:latin typeface="HGS明朝B" panose="02020800000000000000" pitchFamily="18" charset="-128"/>
                  <a:ea typeface="HGS明朝B" panose="02020800000000000000" pitchFamily="18" charset="-128"/>
                </a:rPr>
                <a:t>田村</a:t>
              </a:r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3A161002-6FCD-6B7D-DBFB-838CEA6F9107}"/>
                </a:ext>
              </a:extLst>
            </p:cNvPr>
            <p:cNvSpPr txBox="1"/>
            <p:nvPr/>
          </p:nvSpPr>
          <p:spPr>
            <a:xfrm>
              <a:off x="10290685" y="7421761"/>
              <a:ext cx="615328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300" dirty="0">
                  <a:latin typeface="HGS明朝B" panose="02020800000000000000" pitchFamily="18" charset="-128"/>
                  <a:ea typeface="HGS明朝B" panose="02020800000000000000" pitchFamily="18" charset="-128"/>
                </a:rPr>
                <a:t>谷口</a:t>
              </a:r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D96810A6-E15C-5D80-79D2-9DF2A2CD0F4B}"/>
                </a:ext>
              </a:extLst>
            </p:cNvPr>
            <p:cNvSpPr txBox="1"/>
            <p:nvPr/>
          </p:nvSpPr>
          <p:spPr>
            <a:xfrm>
              <a:off x="10329636" y="7215754"/>
              <a:ext cx="42304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900" dirty="0"/>
                <a:t>担当</a:t>
              </a:r>
            </a:p>
          </p:txBody>
        </p:sp>
      </p:grpSp>
      <p:sp>
        <p:nvSpPr>
          <p:cNvPr id="14" name="Rectangle 14">
            <a:extLst>
              <a:ext uri="{FF2B5EF4-FFF2-40B4-BE49-F238E27FC236}">
                <a16:creationId xmlns:a16="http://schemas.microsoft.com/office/drawing/2014/main" id="{248AB339-99CA-A6CB-0070-DA7AA89BB6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9973" y="853383"/>
            <a:ext cx="65057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/>
            <a:r>
              <a:rPr lang="ja-JP" altLang="en-US" sz="1300" dirty="0">
                <a:solidFill>
                  <a:srgbClr val="171C6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・キッチン新調</a:t>
            </a:r>
            <a:r>
              <a:rPr lang="en-US" altLang="ja-JP" sz="1300" dirty="0">
                <a:solidFill>
                  <a:srgbClr val="171C6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1300" dirty="0">
                <a:solidFill>
                  <a:srgbClr val="171C6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食洗器付き）　　・全室フローリング貼り替え　　　・全室クロス貼り替え</a:t>
            </a:r>
            <a:endParaRPr lang="en-US" altLang="ja-JP" sz="1300" dirty="0">
              <a:solidFill>
                <a:srgbClr val="171C6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defTabSz="914400"/>
            <a:r>
              <a:rPr lang="ja-JP" altLang="en-US" sz="1300" dirty="0">
                <a:solidFill>
                  <a:srgbClr val="171C6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・全室建具</a:t>
            </a:r>
            <a:r>
              <a:rPr lang="en-US" altLang="ja-JP" sz="1300" dirty="0">
                <a:solidFill>
                  <a:srgbClr val="171C6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1300" dirty="0">
                <a:solidFill>
                  <a:srgbClr val="171C6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扉、窓枠</a:t>
            </a:r>
            <a:r>
              <a:rPr lang="en-US" altLang="ja-JP" sz="1300" dirty="0">
                <a:solidFill>
                  <a:srgbClr val="171C6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r>
              <a:rPr lang="ja-JP" altLang="en-US" sz="1300" dirty="0">
                <a:solidFill>
                  <a:srgbClr val="171C6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交換　　　 ・</a:t>
            </a:r>
            <a:r>
              <a:rPr lang="en-US" altLang="ja-JP" sz="1300" dirty="0">
                <a:solidFill>
                  <a:srgbClr val="171C6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CF</a:t>
            </a:r>
            <a:r>
              <a:rPr lang="ja-JP" altLang="en-US" sz="1300" dirty="0">
                <a:solidFill>
                  <a:srgbClr val="171C6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張替え</a:t>
            </a:r>
            <a:r>
              <a:rPr lang="en-US" altLang="ja-JP" sz="1300" dirty="0">
                <a:solidFill>
                  <a:srgbClr val="171C6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1300" dirty="0">
                <a:solidFill>
                  <a:srgbClr val="171C6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洗面室、トイレ</a:t>
            </a:r>
            <a:r>
              <a:rPr lang="en-US" altLang="ja-JP" sz="1300" dirty="0">
                <a:solidFill>
                  <a:srgbClr val="171C6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r>
              <a:rPr lang="ja-JP" altLang="en-US" sz="1300" dirty="0">
                <a:solidFill>
                  <a:srgbClr val="171C6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・下駄箱新調　　　　　　　　　　　</a:t>
            </a:r>
            <a:endParaRPr lang="en-US" altLang="ja-JP" sz="1300" dirty="0">
              <a:solidFill>
                <a:srgbClr val="171C6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814A3A62-3CA5-8558-FCBE-78B48699BD5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23" y="1308348"/>
            <a:ext cx="3091025" cy="2318269"/>
          </a:xfrm>
          <a:prstGeom prst="rect">
            <a:avLst/>
          </a:prstGeom>
        </p:spPr>
      </p:pic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6BF1BFF3-4E58-3ED2-FFDC-E7D3A91A8BA8}"/>
              </a:ext>
            </a:extLst>
          </p:cNvPr>
          <p:cNvGrpSpPr/>
          <p:nvPr/>
        </p:nvGrpSpPr>
        <p:grpSpPr>
          <a:xfrm>
            <a:off x="2767013" y="3402630"/>
            <a:ext cx="827348" cy="280176"/>
            <a:chOff x="1236805" y="3889661"/>
            <a:chExt cx="804732" cy="230832"/>
          </a:xfrm>
        </p:grpSpPr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30D5AD73-0045-DD5D-EE91-6B2D13995274}"/>
                </a:ext>
              </a:extLst>
            </p:cNvPr>
            <p:cNvSpPr txBox="1"/>
            <p:nvPr/>
          </p:nvSpPr>
          <p:spPr>
            <a:xfrm>
              <a:off x="1290777" y="3934431"/>
              <a:ext cx="531674" cy="10772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kumimoji="1" lang="ja-JP" altLang="en-US" sz="100" dirty="0">
                <a:latin typeface="HGS明朝B" panose="02020800000000000000" pitchFamily="18" charset="-128"/>
                <a:ea typeface="HGS明朝B" panose="02020800000000000000" pitchFamily="18" charset="-128"/>
              </a:endParaRPr>
            </a:p>
          </p:txBody>
        </p: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1D669CF3-EAFC-8F7B-1EC4-D1284D4E9B80}"/>
                </a:ext>
              </a:extLst>
            </p:cNvPr>
            <p:cNvSpPr txBox="1"/>
            <p:nvPr/>
          </p:nvSpPr>
          <p:spPr>
            <a:xfrm>
              <a:off x="1236805" y="3889661"/>
              <a:ext cx="804732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en-US" altLang="ja-JP" sz="900" dirty="0">
                  <a:latin typeface="HGS明朝B" panose="02020800000000000000" pitchFamily="18" charset="-128"/>
                  <a:ea typeface="HGS明朝B" panose="02020800000000000000" pitchFamily="18" charset="-128"/>
                </a:rPr>
                <a:t>LDK</a:t>
              </a:r>
              <a:r>
                <a:rPr kumimoji="1" lang="ja-JP" altLang="en-US" sz="900" dirty="0">
                  <a:latin typeface="HGS明朝B" panose="02020800000000000000" pitchFamily="18" charset="-128"/>
                  <a:ea typeface="HGS明朝B" panose="02020800000000000000" pitchFamily="18" charset="-128"/>
                </a:rPr>
                <a:t>写真</a:t>
              </a:r>
            </a:p>
          </p:txBody>
        </p:sp>
      </p:grpSp>
      <p:pic>
        <p:nvPicPr>
          <p:cNvPr id="34" name="図 33">
            <a:extLst>
              <a:ext uri="{FF2B5EF4-FFF2-40B4-BE49-F238E27FC236}">
                <a16:creationId xmlns:a16="http://schemas.microsoft.com/office/drawing/2014/main" id="{B12AF914-1701-175A-FC8A-1E00D58A328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4831" y="3720884"/>
            <a:ext cx="1780807" cy="1335606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4C894EF3-71FC-B51A-3812-327F64634E5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10" y="3888136"/>
            <a:ext cx="1780806" cy="133560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3C216E38-E1FB-358C-3FBE-2A3109C2EBA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745" y="5350638"/>
            <a:ext cx="1750548" cy="1312911"/>
          </a:xfrm>
          <a:prstGeom prst="rect">
            <a:avLst/>
          </a:prstGeom>
        </p:spPr>
      </p:pic>
      <p:pic>
        <p:nvPicPr>
          <p:cNvPr id="59" name="図 58">
            <a:extLst>
              <a:ext uri="{FF2B5EF4-FFF2-40B4-BE49-F238E27FC236}">
                <a16:creationId xmlns:a16="http://schemas.microsoft.com/office/drawing/2014/main" id="{84533D4B-ADED-E308-CEC3-96E7E2AF2CA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3294" y="5086884"/>
            <a:ext cx="1219747" cy="1626330"/>
          </a:xfrm>
          <a:prstGeom prst="rect">
            <a:avLst/>
          </a:prstGeom>
        </p:spPr>
      </p:pic>
      <p:sp>
        <p:nvSpPr>
          <p:cNvPr id="60" name="Rectangle 14">
            <a:extLst>
              <a:ext uri="{FF2B5EF4-FFF2-40B4-BE49-F238E27FC236}">
                <a16:creationId xmlns:a16="http://schemas.microsoft.com/office/drawing/2014/main" id="{D8ECE7C3-94EE-3B30-728E-5A03D75B4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5182" y="1284556"/>
            <a:ext cx="68337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/>
            <a:r>
              <a:rPr lang="en-US" altLang="ja-JP" b="1" dirty="0">
                <a:solidFill>
                  <a:srgbClr val="171C6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【2021</a:t>
            </a:r>
            <a:r>
              <a:rPr lang="ja-JP" altLang="en-US" b="1" dirty="0">
                <a:solidFill>
                  <a:srgbClr val="171C6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年</a:t>
            </a:r>
            <a:r>
              <a:rPr lang="en-US" altLang="ja-JP" b="1" dirty="0">
                <a:solidFill>
                  <a:srgbClr val="171C6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10</a:t>
            </a:r>
            <a:r>
              <a:rPr lang="ja-JP" altLang="en-US" b="1" dirty="0">
                <a:solidFill>
                  <a:srgbClr val="171C6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月　リフォーム済み</a:t>
            </a:r>
            <a:r>
              <a:rPr lang="en-US" altLang="ja-JP" b="1" dirty="0">
                <a:solidFill>
                  <a:srgbClr val="171C6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】</a:t>
            </a:r>
          </a:p>
        </p:txBody>
      </p:sp>
      <p:sp>
        <p:nvSpPr>
          <p:cNvPr id="61" name="Rectangle 14">
            <a:extLst>
              <a:ext uri="{FF2B5EF4-FFF2-40B4-BE49-F238E27FC236}">
                <a16:creationId xmlns:a16="http://schemas.microsoft.com/office/drawing/2014/main" id="{30FCE76C-6BB1-3D00-CD4B-F4F63CAFF7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9972" y="1596127"/>
            <a:ext cx="7106908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/>
            <a:r>
              <a:rPr lang="ja-JP" altLang="en-US" sz="1300" dirty="0">
                <a:solidFill>
                  <a:srgbClr val="171C6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・ユニットバス交換</a:t>
            </a:r>
            <a:r>
              <a:rPr lang="en-US" altLang="ja-JP" sz="1300" dirty="0">
                <a:solidFill>
                  <a:srgbClr val="171C6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1300" dirty="0">
                <a:solidFill>
                  <a:srgbClr val="171C6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浴室暖房乾燥機付き</a:t>
            </a:r>
            <a:r>
              <a:rPr lang="en-US" altLang="ja-JP" sz="1300" dirty="0">
                <a:solidFill>
                  <a:srgbClr val="171C6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r>
              <a:rPr lang="ja-JP" altLang="en-US" sz="1300" dirty="0">
                <a:solidFill>
                  <a:srgbClr val="171C6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・トイレ交換　　・給湯器交換　　・洗面台交換</a:t>
            </a:r>
            <a:r>
              <a:rPr lang="en-US" altLang="ja-JP" sz="1300" dirty="0">
                <a:solidFill>
                  <a:srgbClr val="171C6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1300" dirty="0">
                <a:solidFill>
                  <a:srgbClr val="171C6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三面鏡</a:t>
            </a:r>
            <a:r>
              <a:rPr lang="en-US" altLang="ja-JP" sz="1300" dirty="0">
                <a:solidFill>
                  <a:srgbClr val="171C6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r>
              <a:rPr lang="ja-JP" altLang="en-US" sz="1300" dirty="0">
                <a:solidFill>
                  <a:srgbClr val="171C6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　　　　</a:t>
            </a:r>
            <a:endParaRPr lang="en-US" altLang="ja-JP" sz="1300" dirty="0">
              <a:solidFill>
                <a:srgbClr val="171C6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5215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1446</TotalTime>
  <Words>350</Words>
  <Application>Microsoft Office PowerPoint</Application>
  <PresentationFormat>ユーザー設定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BIZ UDPゴシック</vt:lpstr>
      <vt:lpstr>BIZ UDP明朝 Medium</vt:lpstr>
      <vt:lpstr>HGPｺﾞｼｯｸE</vt:lpstr>
      <vt:lpstr>HGP明朝E</vt:lpstr>
      <vt:lpstr>HGS創英角ｺﾞｼｯｸUB</vt:lpstr>
      <vt:lpstr>HGS明朝B</vt:lpstr>
      <vt:lpstr>UD デジタル 教科書体 N-B</vt:lpstr>
      <vt:lpstr>メイリオ</vt:lpstr>
      <vt:lpstr>游ゴシック</vt:lpstr>
      <vt:lpstr>游ゴシック Light 見出し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AKIRA KAWAGOE</dc:creator>
  <cp:lastModifiedBy>健太 谷口</cp:lastModifiedBy>
  <cp:revision>79</cp:revision>
  <cp:lastPrinted>2023-07-30T09:36:27Z</cp:lastPrinted>
  <dcterms:created xsi:type="dcterms:W3CDTF">2016-06-05T06:16:39Z</dcterms:created>
  <dcterms:modified xsi:type="dcterms:W3CDTF">2024-03-23T03:20:36Z</dcterms:modified>
</cp:coreProperties>
</file>